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98" r:id="rId2"/>
    <p:sldId id="412" r:id="rId3"/>
    <p:sldId id="413" r:id="rId4"/>
    <p:sldId id="410" r:id="rId5"/>
    <p:sldId id="411" r:id="rId6"/>
    <p:sldId id="400" r:id="rId7"/>
    <p:sldId id="399" r:id="rId8"/>
    <p:sldId id="401" r:id="rId9"/>
    <p:sldId id="402" r:id="rId10"/>
    <p:sldId id="403" r:id="rId11"/>
    <p:sldId id="406" r:id="rId12"/>
    <p:sldId id="404" r:id="rId13"/>
    <p:sldId id="405" r:id="rId14"/>
    <p:sldId id="409" r:id="rId15"/>
    <p:sldId id="408" r:id="rId16"/>
    <p:sldId id="407" r:id="rId1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460BC"/>
    <a:srgbClr val="1E498E"/>
    <a:srgbClr val="D29500"/>
    <a:srgbClr val="4472C4"/>
    <a:srgbClr val="F2F2F2"/>
    <a:srgbClr val="2D6098"/>
    <a:srgbClr val="FCFD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28" autoAdjust="0"/>
    <p:restoredTop sz="91139" autoAdjust="0"/>
  </p:normalViewPr>
  <p:slideViewPr>
    <p:cSldViewPr snapToGrid="0">
      <p:cViewPr>
        <p:scale>
          <a:sx n="80" d="100"/>
          <a:sy n="80" d="100"/>
        </p:scale>
        <p:origin x="-846" y="-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BA0D-3574-43DC-A144-8BA48C31509E}" type="datetimeFigureOut">
              <a:rPr lang="x-none" smtClean="0"/>
              <a:pPr/>
              <a:t>20.11.2025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B192-9678-411D-814D-EF1E9B1E55F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836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E4914B6-567C-4BB2-9E6A-EBA3BC0246F0}" type="slidenum">
              <a:rPr lang="ru-RU" sz="1400" spc="-1" smtClean="0">
                <a:latin typeface="Times New Roman"/>
              </a:rPr>
              <a:pPr algn="r"/>
              <a:t>2</a:t>
            </a:fld>
            <a:endParaRPr lang="ru-RU" sz="1400" spc="-1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8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E4914B6-567C-4BB2-9E6A-EBA3BC0246F0}" type="slidenum">
              <a:rPr lang="ru-RU" sz="1400" spc="-1" smtClean="0">
                <a:latin typeface="Times New Roman"/>
              </a:rPr>
              <a:pPr algn="r"/>
              <a:t>3</a:t>
            </a:fld>
            <a:endParaRPr lang="ru-RU" sz="1400" spc="-1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8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1325" y="1241425"/>
            <a:ext cx="5975350" cy="3360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E4914B6-567C-4BB2-9E6A-EBA3BC0246F0}" type="slidenum">
              <a:rPr lang="ru-RU" sz="1400" spc="-1" smtClean="0">
                <a:latin typeface="Times New Roman"/>
              </a:rPr>
              <a:pPr algn="r"/>
              <a:t>4</a:t>
            </a:fld>
            <a:endParaRPr lang="ru-RU" sz="1400" spc="-1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7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61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0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37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95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09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97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7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91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9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43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98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EDD7489-EE62-483D-BE92-88667F7AFCE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E357827-60F1-4EAA-97AC-693ECC457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7580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5171E255-99EE-6D8C-FBB2-F2B2CBCCB61D}"/>
              </a:ext>
            </a:extLst>
          </p:cNvPr>
          <p:cNvSpPr txBox="1">
            <a:spLocks/>
          </p:cNvSpPr>
          <p:nvPr/>
        </p:nvSpPr>
        <p:spPr>
          <a:xfrm>
            <a:off x="5257800" y="673769"/>
            <a:ext cx="6400799" cy="1215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КГКП «Технический колледж»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Управления образования Павлодарской области,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акимата Павлодарской области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CCB3F83-55EE-333E-0883-CD46098AA40C}"/>
              </a:ext>
            </a:extLst>
          </p:cNvPr>
          <p:cNvSpPr/>
          <p:nvPr/>
        </p:nvSpPr>
        <p:spPr>
          <a:xfrm>
            <a:off x="8001989" y="3379212"/>
            <a:ext cx="39766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Профессиональное обучение, создание условий для приобретения необходимой рабочей квалификации, подготовка к общественно-полезному, производительному труду в условиях рыночной экономики, адаптация обучающихся к жизни в обществе после освобождения из мест лишения свободы.</a:t>
            </a:r>
          </a:p>
          <a:p>
            <a:endParaRPr lang="ru-RU" sz="14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FEBEB38-8850-59ED-05F1-4796E1128D4E}"/>
              </a:ext>
            </a:extLst>
          </p:cNvPr>
          <p:cNvCxnSpPr/>
          <p:nvPr/>
        </p:nvCxnSpPr>
        <p:spPr>
          <a:xfrm flipH="1">
            <a:off x="4374530" y="3292000"/>
            <a:ext cx="0" cy="331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E663F03-36E6-8809-BDFC-8B589FF85030}"/>
              </a:ext>
            </a:extLst>
          </p:cNvPr>
          <p:cNvCxnSpPr/>
          <p:nvPr/>
        </p:nvCxnSpPr>
        <p:spPr>
          <a:xfrm flipH="1">
            <a:off x="8001989" y="3292000"/>
            <a:ext cx="0" cy="331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xmlns="" id="{0AA6FBF0-EB5C-7E8C-0E8C-A5782615A4EA}"/>
              </a:ext>
            </a:extLst>
          </p:cNvPr>
          <p:cNvSpPr/>
          <p:nvPr/>
        </p:nvSpPr>
        <p:spPr>
          <a:xfrm>
            <a:off x="457199" y="2884863"/>
            <a:ext cx="2783541" cy="447884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Миссия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xmlns="" id="{A6F02D51-B8FB-F9E0-9E86-CAACB36CF013}"/>
              </a:ext>
            </a:extLst>
          </p:cNvPr>
          <p:cNvSpPr/>
          <p:nvPr/>
        </p:nvSpPr>
        <p:spPr>
          <a:xfrm>
            <a:off x="8260032" y="2844522"/>
            <a:ext cx="3068053" cy="504320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184" y="1996275"/>
            <a:ext cx="791489" cy="842776"/>
          </a:xfrm>
          <a:prstGeom prst="rect">
            <a:avLst/>
          </a:prstGeom>
        </p:spPr>
      </p:pic>
      <p:pic>
        <p:nvPicPr>
          <p:cNvPr id="1026" name="Picture 2" descr="C:\Users\1\Desktop\презентация 2022\фото1\IMG-20220329-WA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687625"/>
            <a:ext cx="3621505" cy="207963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5190565" y="1888521"/>
            <a:ext cx="700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Стратегический план развития </a:t>
            </a:r>
            <a:endParaRPr lang="ru-RU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КГКП «Технический колледж» на 2026-2030гг</a:t>
            </a:r>
            <a:endParaRPr lang="ru-RU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: шеврон 8">
            <a:extLst>
              <a:ext uri="{FF2B5EF4-FFF2-40B4-BE49-F238E27FC236}">
                <a16:creationId xmlns:a16="http://schemas.microsoft.com/office/drawing/2014/main" xmlns="" id="{0AA6FBF0-EB5C-7E8C-0E8C-A5782615A4EA}"/>
              </a:ext>
            </a:extLst>
          </p:cNvPr>
          <p:cNvSpPr/>
          <p:nvPr/>
        </p:nvSpPr>
        <p:spPr>
          <a:xfrm>
            <a:off x="4382327" y="2871652"/>
            <a:ext cx="2879086" cy="475958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1" y="3561347"/>
            <a:ext cx="39343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Предоставление качественных образовательных услуг, обеспечивающих профессиональное и личностное развитие специалистов рабочих профессий для отраслей экономики.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Ресоциализация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осужденных через образование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63217" y="3380125"/>
            <a:ext cx="356134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КГКП «Технический колледж» - учебное заведение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осуществляющее подготовку квалифицированных рабочих кадров из числа лиц отбывающих наказание в исправительных учреждениях по приговору суда, в соответствии с потребностями экономики.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pic>
        <p:nvPicPr>
          <p:cNvPr id="25" name="Рисунок 24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5"/>
          <a:srcRect l="8389" t="59551" r="82898" b="25191"/>
          <a:stretch>
            <a:fillRect/>
          </a:stretch>
        </p:blipFill>
        <p:spPr bwMode="auto">
          <a:xfrm>
            <a:off x="11311266" y="2716306"/>
            <a:ext cx="719369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5"/>
          <a:srcRect l="8938" t="41795" r="83651" b="42677"/>
          <a:stretch>
            <a:fillRect/>
          </a:stretch>
        </p:blipFill>
        <p:spPr bwMode="auto">
          <a:xfrm>
            <a:off x="7274858" y="2729753"/>
            <a:ext cx="672353" cy="7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5"/>
          <a:srcRect l="43785" t="7143" r="44521" b="74702"/>
          <a:stretch>
            <a:fillRect/>
          </a:stretch>
        </p:blipFill>
        <p:spPr bwMode="auto">
          <a:xfrm>
            <a:off x="3298873" y="2883809"/>
            <a:ext cx="856267" cy="70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93671" y="0"/>
            <a:ext cx="7042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текущего состояния и проблемы развития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007" y="640913"/>
            <a:ext cx="11661569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Отличительной чертой КГКП «Технический колледж» является его работа с лицами,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находящимися в местах лишения свободы.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важнейших проблем политики государства на современном этапе является ресоциализация лиц, находящихся в местах лишения свободы. Обучение является одним из основных средств социальной реабилитации осужденных, позволяет осужденным развивать активность и ответственность, препятствует личностной деградации в условиях изоляции.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направление деятельности колледжа получение осужденными технического и профессионального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в колледже ведется подготовка по следующим специальностям: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07150300 «Токарное дело» (по видам).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07150600 «Слесарное дело» (по отраслям и видам).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07161300 «Техническое обслуживание, ремонт и эксплуатация автомобильного транспорта»</a:t>
            </a:r>
            <a:r>
              <a:rPr kumimoji="0" lang="kk-KZ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07221400 «Мебельное производство».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2030 году колледж планирует значительно обновить и расширить перечень реализуемых образовательных программ. Основное внимание уделяется специальностям, востребованным работодателями региона: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«Сварочное дело»;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«Швейное производство и моделирование одежды»;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рабочие профессии технического профиля (слесарное дело, токарное дело, автомеханика).</a:t>
            </a:r>
          </a:p>
          <a:p>
            <a:pPr indent="3429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pic>
        <p:nvPicPr>
          <p:cNvPr id="7" name="Picture 2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>
            <a:picLocks noChangeAspect="1" noChangeArrowheads="1"/>
          </p:cNvPicPr>
          <p:nvPr/>
        </p:nvPicPr>
        <p:blipFill>
          <a:blip r:embed="rId3"/>
          <a:srcRect l="33647" t="58353" r="57765" b="25542"/>
          <a:stretch>
            <a:fillRect/>
          </a:stretch>
        </p:blipFill>
        <p:spPr bwMode="auto">
          <a:xfrm>
            <a:off x="0" y="163746"/>
            <a:ext cx="1140031" cy="858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93470" y="0"/>
            <a:ext cx="92600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и пути достижения поставленных целей.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77980"/>
            <a:ext cx="12192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Главная цель - укрепить к 2030 году ведущие позиции колледжа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подготовке квалифицированных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рабочих кадров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Перспективное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видение состояния колледжа к 2030 году: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новых образовательных программ с учетом потребностей работодателя;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открытие новых востребованных специальностей, таких как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Сварочное дело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«Швейное производство и моделирование одежды» -эффективное управление качеством образования и совершенствование механизмов управления учебным процессом, переподготовка и повышения квалификация кадров;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Реализация намеченных целей позволит: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функционирование конкурентоспособной системы образования колледжа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что в свою очередь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позволит, удовлетворить работодателей в получении подготовленных специалистов и соответственно по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высить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заинтересованность потенциальных работодателей.</a:t>
            </a:r>
          </a:p>
          <a:p>
            <a:pPr lvl="0"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Оснастить колледж современной материально-технической базой, повысить престижность получения рабочей профессии.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Повысить  статус педагога посредством системы мотивации, повышения профессиональной  компетентности ИПР, административно-управленческого персонала,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включая их готовность работать с цифровыми технологиями и ИИ,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что в свою очередь результативно отразиться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показателях эффективности и результативности  работы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педагогического коллектива колледжа,  обеспечит качество теоретического и профессионального обучения,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повлечет увеличение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показателей  трудоустройства.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условия для интеллектуального, духовно-нравственного и физического развития обучающихся колледжа. Создать полноценную среду для адаптации каждого обучающегося к условиям современной жизни. Увеличение доли студентов, понимающих концепцию общенациональной патриотической идеи.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правовой культуры и уровня воспитанности студентов, увеличения эффективности психолого-педагогической консультационной помощи, повышения уровня социализации студентов.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pic>
        <p:nvPicPr>
          <p:cNvPr id="6" name="Рисунок 5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33422" t="41369" r="57897" b="40179"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7928" y="732313"/>
            <a:ext cx="112993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технологий искусственного интеллекта в учебный и методический процессы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ИИ рассматривается как одно из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системообразующих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направлений модернизации колледжа. К 2030 году планируется: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 обновление учебно-методических комплексов с применением инструментов 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цифровых технологических карт, производственных инструкций и кейсов по профессиональным модулям;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визуализация профессиональных процессов в виде схем, моделей, симуляций;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учебных достижений обучающихся с применением ИИ для выявления пробелов и прогнозирования результатов;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педагогов к использованию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ИИ-технологий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методической работе.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обеспечит доступность и наглядность обучения, позволит демонстрировать сложные производственные процессы, моделировать ситуации, недоступные в условиях исправительного учреждения, и значительно повысит практическую направленность обучения.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93470" y="0"/>
            <a:ext cx="9260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осуществления: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26136"/>
            <a:ext cx="12192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системность – постоянное и согласованное осуществление мер по работе с персоналом, обеспечивающих стабильное и инновационное развитие;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оперативность – быстрая реакция, адаптивность к изменениям во внешней и внутренней среде;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комплексность – обеспечение слаженности действий, определение и содействие в решении их кадровых потребностей, формирование кадрового резерва;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социальная ориентированность – обеспечение квалифицированной медицинской помощью и защитой социальных интересов и потребностей работников;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единство – опора на культуру конструктивного и толерантного взаимодействия работников;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прозрачность – своевременность и понятность осуществляемых мер кадровой политики, развитие системы «обратной связи» с преподавателями и сотрудниками;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разработка и внедрение новых механизмов управления человеческими ресурсами, использование передового опыта других учебных заведений.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05642" y="1413164"/>
            <a:ext cx="110559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Укрепление профессионального сообщества и распространение передового опыта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шагом в развитии колледжа станет проведение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республиканского семинара на тему «Развитие Технического и профессионального образования в системе КУИС»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колледжей, функционирующих в системе КУИС МВД РК, приуроченного 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10-летию колледжа.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(октябрь 2026–2027 учебного года).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 станет платформой для обмена опытом, обсуждения инновационных решений, в том числе внедрения ИИ, и формирования профессиональной сети колледжей, работающих в условиях ограниченной среды.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32" y="610137"/>
            <a:ext cx="116853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к 2030 году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Создание конкурентоспособной системы профессионального образования, обеспечивающей устойчивое удовлетворение запросов работодателей и высокий уровень подготовки выпускников.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Оснащение колледжа современной материально-технической базой, соответствующей требованиям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ТиПО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потребностям рынка труда.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Повышение профессиональной компетентности педагогов, включая их готовность работать с цифровыми технологиями и ИИ.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устойчивой инновационной модели образовательного процесса, основанной на использовании цифровых решений и ИИ-аналитики.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Открытие центра компетенций при колледже для проведения краткосрочных курсов подготовки и переподготовки кадров.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Укрепление духовно-нравственной и социальной устойчивости обучающихся, создание условий для успешной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социальной адаптации.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Рост уровня трудоустройства выпускников благодаря повышению качества профессиональной подготовки и развитию партнёрских связей с работодателями.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Укрепление статуса колледжа как ключевого звена подготовки рабочих кадров в системе КУИС.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32" y="4325431"/>
            <a:ext cx="5023263" cy="19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195" algn="l"/>
              </a:tabLs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1. Открытия центра компетенций и проведение краткосрочных курсов.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195" algn="l"/>
              </a:tabLs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2. Стимулирование оплаты труда инженерно-педагогического состава.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195" algn="l"/>
              </a:tabLs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3. Укрепление и модернизация МТБ.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93470" y="0"/>
            <a:ext cx="9260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Анализ внешней и внутренней среды колледжа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7798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2715" y="669581"/>
            <a:ext cx="3847528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S (</a:t>
            </a: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strenght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 – Сильные стороны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132" y="1148037"/>
            <a:ext cx="4987637" cy="247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1. Заинтересованность осужденных в получении образования.</a:t>
            </a:r>
          </a:p>
          <a:p>
            <a:pPr marL="270510" indent="-27051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2. Заинтересованность ДУИС в получении образовании лиц находящихся в местах лишения свободы, для дальнейшего его трудоустройства с целью погашения судебных исков.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7476" y="3852169"/>
            <a:ext cx="368177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en-US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opportunity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 - Возможности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2187" y="574579"/>
            <a:ext cx="3858750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W (</a:t>
            </a: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weakness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 - Слабые стороны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1200" y="972695"/>
            <a:ext cx="6238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kk-KZ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Моральный и технический износ части МТБ колледжа (низкий уровень оснащенности высокотехнологичным оборудованием).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2. Отсутствие возможности обучающимися (осужденным) в получении нескольких профессии.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3. Слабый уровень общего среднего образования абитуриентов.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4. Сложности в подборе инженерно -  педагогического состава.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5. В связи запретом доступа к интернет ресурсам невозможность применения ИИ в образовательном процессе со студентами.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59012" y="4635940"/>
            <a:ext cx="23200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threat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) - Угрозы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30783" y="4876369"/>
            <a:ext cx="5854535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AutoNum type="arabicPeriod"/>
              <a:tabLst>
                <a:tab pos="201930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Сложности при трудоустройстве выпускников (осужденных) на рынке труда после освобождения.</a:t>
            </a:r>
          </a:p>
          <a:p>
            <a:pPr marL="457200" lvl="0" indent="-457200" algn="just">
              <a:spcAft>
                <a:spcPts val="800"/>
              </a:spcAft>
              <a:buFontTx/>
              <a:buAutoNum type="arabicPeriod"/>
              <a:tabLst>
                <a:tab pos="20193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Вероятность кадрового дефицита, особенно по инженерным и рабочим специальностям.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2534" y="4212438"/>
            <a:ext cx="1947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ru-RU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2-202</a:t>
            </a:r>
            <a:r>
              <a:rPr lang="ru-RU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17853" y="4194054"/>
            <a:ext cx="1725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741726" y="5438898"/>
            <a:ext cx="1112809" cy="937695"/>
          </a:xfrm>
          <a:prstGeom prst="triangl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3" name="Группа 10"/>
          <p:cNvGrpSpPr/>
          <p:nvPr/>
        </p:nvGrpSpPr>
        <p:grpSpPr>
          <a:xfrm>
            <a:off x="4440785" y="4607627"/>
            <a:ext cx="1223745" cy="660910"/>
            <a:chOff x="1015391" y="-51897"/>
            <a:chExt cx="1451934" cy="67185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15391" y="-51897"/>
              <a:ext cx="1451934" cy="671856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068796" y="-33702"/>
              <a:ext cx="1386340" cy="60626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Повышенные разряды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чел-</a:t>
              </a:r>
              <a:r>
                <a:rPr lang="en-US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1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618313" y="4158428"/>
            <a:ext cx="2456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-2025 </a:t>
            </a:r>
            <a:r>
              <a:rPr kumimoji="0" lang="ru-RU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887488" y="4961723"/>
            <a:ext cx="1181565" cy="142056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4" name="Группа 23"/>
          <p:cNvGrpSpPr/>
          <p:nvPr/>
        </p:nvGrpSpPr>
        <p:grpSpPr>
          <a:xfrm>
            <a:off x="10682618" y="4564901"/>
            <a:ext cx="1194427" cy="716952"/>
            <a:chOff x="3630572" y="125763"/>
            <a:chExt cx="1248307" cy="65015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648481" y="125763"/>
              <a:ext cx="1230398" cy="650159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3630572" y="159351"/>
              <a:ext cx="1166922" cy="58668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Установленные разряды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чел-79% </a:t>
              </a:r>
              <a:endParaRPr lang="ru-RU" sz="1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624749" y="3745171"/>
            <a:ext cx="8776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ru-RU" alt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ВЫПУСКНИКОВ</a:t>
            </a:r>
            <a:r>
              <a:rPr kumimoji="0" lang="ru-RU" alt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2" y="0"/>
            <a:ext cx="997527" cy="997527"/>
          </a:xfrm>
          <a:prstGeom prst="rect">
            <a:avLst/>
          </a:prstGeom>
        </p:spPr>
      </p:pic>
      <p:sp>
        <p:nvSpPr>
          <p:cNvPr id="29" name="Равнобедренный треугольник 28"/>
          <p:cNvSpPr/>
          <p:nvPr/>
        </p:nvSpPr>
        <p:spPr>
          <a:xfrm>
            <a:off x="5845935" y="4928260"/>
            <a:ext cx="1184257" cy="146335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8" name="Группа 14"/>
          <p:cNvGrpSpPr/>
          <p:nvPr/>
        </p:nvGrpSpPr>
        <p:grpSpPr>
          <a:xfrm>
            <a:off x="6600331" y="4512623"/>
            <a:ext cx="1403638" cy="843148"/>
            <a:chOff x="1438989" y="-404675"/>
            <a:chExt cx="1677910" cy="76399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438989" y="-404675"/>
              <a:ext cx="1677910" cy="763997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1508048" y="-335291"/>
              <a:ext cx="1606614" cy="65896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Установленные разряды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 чел-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</a:t>
              </a:r>
              <a:endParaRPr lang="ru-RU" sz="1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Равнобедренный треугольник 29"/>
          <p:cNvSpPr/>
          <p:nvPr/>
        </p:nvSpPr>
        <p:spPr>
          <a:xfrm>
            <a:off x="2046700" y="4916383"/>
            <a:ext cx="1207139" cy="14752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015253" y="5153891"/>
            <a:ext cx="1039178" cy="1222362"/>
          </a:xfrm>
          <a:prstGeom prst="triangl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8671162" y="5522026"/>
            <a:ext cx="1114106" cy="860262"/>
          </a:xfrm>
          <a:prstGeom prst="triangl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1" name="Группа 20"/>
          <p:cNvGrpSpPr/>
          <p:nvPr/>
        </p:nvGrpSpPr>
        <p:grpSpPr>
          <a:xfrm>
            <a:off x="8594656" y="4609833"/>
            <a:ext cx="1178736" cy="817190"/>
            <a:chOff x="1446207" y="459644"/>
            <a:chExt cx="1285896" cy="5652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446207" y="459644"/>
              <a:ext cx="1285896" cy="518204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1499340" y="484942"/>
              <a:ext cx="1217072" cy="539902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Повышенные разряды</a:t>
              </a:r>
              <a:r>
                <a:rPr lang="ru-RU" sz="1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чел-21 </a:t>
              </a:r>
              <a:r>
                <a:rPr lang="ru-RU" sz="12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</p:grpSp>
      <p:grpSp>
        <p:nvGrpSpPr>
          <p:cNvPr id="15" name="Группа 3"/>
          <p:cNvGrpSpPr/>
          <p:nvPr/>
        </p:nvGrpSpPr>
        <p:grpSpPr>
          <a:xfrm>
            <a:off x="170927" y="4641089"/>
            <a:ext cx="1314463" cy="631354"/>
            <a:chOff x="482272" y="-422290"/>
            <a:chExt cx="1955798" cy="63735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82272" y="-422290"/>
              <a:ext cx="1955798" cy="637350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522454" y="-303000"/>
              <a:ext cx="1846121" cy="422745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Повышенные разряды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55чел-37%</a:t>
              </a:r>
              <a:endParaRPr lang="ru-RU" sz="1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32"/>
          <p:cNvGrpSpPr/>
          <p:nvPr/>
        </p:nvGrpSpPr>
        <p:grpSpPr>
          <a:xfrm>
            <a:off x="2816128" y="4443577"/>
            <a:ext cx="1224162" cy="864693"/>
            <a:chOff x="1360626" y="684832"/>
            <a:chExt cx="1224162" cy="60343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360626" y="684832"/>
              <a:ext cx="1224162" cy="548018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1411129" y="687832"/>
              <a:ext cx="1170658" cy="600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Установленные разряды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 чел-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</a:t>
              </a:r>
              <a:endParaRPr lang="ru-RU" sz="1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727482" y="0"/>
            <a:ext cx="8776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ru-RU" alt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КОНТИНГЕНТА за 3 года.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3074202"/>
              </p:ext>
            </p:extLst>
          </p:nvPr>
        </p:nvGraphicFramePr>
        <p:xfrm>
          <a:off x="620739" y="718559"/>
          <a:ext cx="10553941" cy="26042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457443">
                  <a:extLst>
                    <a:ext uri="{9D8B030D-6E8A-4147-A177-3AD203B41FA5}">
                      <a16:colId xmlns="" xmlns:a16="http://schemas.microsoft.com/office/drawing/2014/main" val="1923362691"/>
                    </a:ext>
                  </a:extLst>
                </a:gridCol>
                <a:gridCol w="1484416">
                  <a:extLst>
                    <a:ext uri="{9D8B030D-6E8A-4147-A177-3AD203B41FA5}">
                      <a16:colId xmlns="" xmlns:a16="http://schemas.microsoft.com/office/drawing/2014/main" val="2498128151"/>
                    </a:ext>
                  </a:extLst>
                </a:gridCol>
                <a:gridCol w="1092530">
                  <a:extLst>
                    <a:ext uri="{9D8B030D-6E8A-4147-A177-3AD203B41FA5}">
                      <a16:colId xmlns="" xmlns:a16="http://schemas.microsoft.com/office/drawing/2014/main" val="2580969957"/>
                    </a:ext>
                  </a:extLst>
                </a:gridCol>
                <a:gridCol w="1876301">
                  <a:extLst>
                    <a:ext uri="{9D8B030D-6E8A-4147-A177-3AD203B41FA5}">
                      <a16:colId xmlns="" xmlns:a16="http://schemas.microsoft.com/office/drawing/2014/main" val="657318186"/>
                    </a:ext>
                  </a:extLst>
                </a:gridCol>
                <a:gridCol w="1677163">
                  <a:extLst>
                    <a:ext uri="{9D8B030D-6E8A-4147-A177-3AD203B41FA5}">
                      <a16:colId xmlns="" xmlns:a16="http://schemas.microsoft.com/office/drawing/2014/main" val="3787317111"/>
                    </a:ext>
                  </a:extLst>
                </a:gridCol>
                <a:gridCol w="1483044">
                  <a:extLst>
                    <a:ext uri="{9D8B030D-6E8A-4147-A177-3AD203B41FA5}">
                      <a16:colId xmlns="" xmlns:a16="http://schemas.microsoft.com/office/drawing/2014/main" val="3495034549"/>
                    </a:ext>
                  </a:extLst>
                </a:gridCol>
                <a:gridCol w="1483044"/>
              </a:tblGrid>
              <a:tr h="1133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Годы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 приема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прием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Выпуск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обучающихся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доводимость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выбывшие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Трудоустройство (чел)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9143523"/>
                  </a:ext>
                </a:extLst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5749424"/>
                  </a:ext>
                </a:extLst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39 (28%)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4180663"/>
                  </a:ext>
                </a:extLst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2024-2025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37 (31%)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664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9031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2" y="0"/>
            <a:ext cx="997527" cy="997527"/>
          </a:xfrm>
          <a:prstGeom prst="rect">
            <a:avLst/>
          </a:prstGeom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691856" y="570016"/>
            <a:ext cx="8776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ru-RU" alt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Госзаказ на 2026-2030 годы.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3074202"/>
              </p:ext>
            </p:extLst>
          </p:nvPr>
        </p:nvGraphicFramePr>
        <p:xfrm>
          <a:off x="608864" y="1597333"/>
          <a:ext cx="11028955" cy="43621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552445">
                  <a:extLst>
                    <a:ext uri="{9D8B030D-6E8A-4147-A177-3AD203B41FA5}">
                      <a16:colId xmlns="" xmlns:a16="http://schemas.microsoft.com/office/drawing/2014/main" val="1923362691"/>
                    </a:ext>
                  </a:extLst>
                </a:gridCol>
                <a:gridCol w="1341912">
                  <a:extLst>
                    <a:ext uri="{9D8B030D-6E8A-4147-A177-3AD203B41FA5}">
                      <a16:colId xmlns="" xmlns:a16="http://schemas.microsoft.com/office/drawing/2014/main" val="2498128151"/>
                    </a:ext>
                  </a:extLst>
                </a:gridCol>
                <a:gridCol w="1045028">
                  <a:extLst>
                    <a:ext uri="{9D8B030D-6E8A-4147-A177-3AD203B41FA5}">
                      <a16:colId xmlns="" xmlns:a16="http://schemas.microsoft.com/office/drawing/2014/main" val="2580969957"/>
                    </a:ext>
                  </a:extLst>
                </a:gridCol>
                <a:gridCol w="2018806">
                  <a:extLst>
                    <a:ext uri="{9D8B030D-6E8A-4147-A177-3AD203B41FA5}">
                      <a16:colId xmlns="" xmlns:a16="http://schemas.microsoft.com/office/drawing/2014/main" val="657318186"/>
                    </a:ext>
                  </a:extLst>
                </a:gridCol>
                <a:gridCol w="5070764">
                  <a:extLst>
                    <a:ext uri="{9D8B030D-6E8A-4147-A177-3AD203B41FA5}">
                      <a16:colId xmlns="" xmlns:a16="http://schemas.microsoft.com/office/drawing/2014/main" val="3787317111"/>
                    </a:ext>
                  </a:extLst>
                </a:gridCol>
              </a:tblGrid>
              <a:tr h="1133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Годы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 приема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прием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Планируемый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ыпуск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обучающихся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Примечание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9143523"/>
                  </a:ext>
                </a:extLst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5749424"/>
                  </a:ext>
                </a:extLst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2026-2027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группы по специальности «Сварочное дело»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4180663"/>
                  </a:ext>
                </a:extLst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2027-2028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группы по специальности «</a:t>
                      </a:r>
                      <a:r>
                        <a:rPr lang="kk-KZ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Швейное производство и моделирование одежды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»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6642075"/>
                  </a:ext>
                </a:extLst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2028-2029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специальностей при РГУ Учреждение-№44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2029-2030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Дополнительный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набор для курсов переподготовки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00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9031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523880" y="-1954124"/>
            <a:ext cx="9141840" cy="4392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000" b="0" strike="noStrike" spc="-1" dirty="0"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382" y="0"/>
            <a:ext cx="11811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sz="2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u="sng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КАДРОВ:</a:t>
            </a:r>
            <a:endParaRPr lang="ru-RU" sz="2400" b="1" u="sng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t"/>
            <a:endParaRPr lang="ru-RU" sz="2000" b="1" u="sng" spc="-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b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«</a:t>
            </a:r>
            <a:r>
              <a:rPr lang="ru-RU" sz="2000" b="1" spc="-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Токарное </a:t>
            </a:r>
            <a:r>
              <a:rPr lang="ru-RU" sz="2000" b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дело» </a:t>
            </a:r>
            <a:r>
              <a:rPr lang="ru-RU" sz="2000" b="1" spc="-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видам), </a:t>
            </a:r>
            <a:r>
              <a:rPr lang="ru-RU" sz="2000" b="1" i="1" spc="-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«Токарь</a:t>
            </a:r>
            <a:r>
              <a:rPr lang="ru-RU" sz="2000" b="1" i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b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чел </a:t>
            </a:r>
          </a:p>
          <a:p>
            <a:pPr lvl="0" fontAlgn="t"/>
            <a:r>
              <a:rPr lang="ru-RU" sz="2000" b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«</a:t>
            </a:r>
            <a:r>
              <a:rPr lang="ru-RU" sz="2000" b="1" spc="-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обслуживание ремонт и эксплуатация автомобильного транспорта»,  </a:t>
            </a:r>
            <a:endParaRPr lang="ru-RU" sz="2000" b="1" spc="-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t"/>
            <a:r>
              <a:rPr lang="ru-RU" sz="2000" b="1" i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квалификация </a:t>
            </a:r>
            <a:r>
              <a:rPr lang="ru-RU" sz="2000" b="1" i="1" spc="-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«Слесарь по ремонту автомобилей</a:t>
            </a:r>
            <a:r>
              <a:rPr lang="ru-RU" sz="2000" b="1" i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b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чел</a:t>
            </a:r>
          </a:p>
          <a:p>
            <a:pPr fontAlgn="t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«Слесарное дело» (по отраслям и видам),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«Слесарь-ремонтник»-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чел</a:t>
            </a:r>
          </a:p>
          <a:p>
            <a:pPr fontAlgn="t"/>
            <a:r>
              <a:rPr lang="ru-RU" sz="2000" b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«Мебельное производство», </a:t>
            </a:r>
            <a:r>
              <a:rPr lang="ru-RU" sz="2000" b="1" i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«Комплектовщик мебели» </a:t>
            </a:r>
            <a:r>
              <a:rPr lang="ru-RU" sz="2000" b="1" spc="-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чел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400" b="1" spc="-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890" y="0"/>
            <a:ext cx="1183110" cy="11831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0025" y="2388366"/>
            <a:ext cx="9107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развития колледжа </a:t>
            </a:r>
            <a:r>
              <a:rPr lang="ru-RU" sz="2000" b="1" cap="all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2026-2030 </a:t>
            </a:r>
            <a:r>
              <a:rPr lang="ru-RU" sz="2000" b="1" cap="all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809" y="2873720"/>
            <a:ext cx="11404120" cy="1222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новой специальности: </a:t>
            </a:r>
          </a:p>
          <a:p>
            <a:pPr lvl="0" indent="179388">
              <a:lnSpc>
                <a:spcPct val="90000"/>
              </a:lnSpc>
              <a:spcBef>
                <a:spcPct val="0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«Сварщик всех наименований»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обучения 1 г 10 м на базе 11 класса</a:t>
            </a:r>
          </a:p>
          <a:p>
            <a:pPr lvl="0" indent="179388">
              <a:lnSpc>
                <a:spcPct val="90000"/>
              </a:lnSpc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«Швейное производство и моделирование одежды» </a:t>
            </a:r>
          </a:p>
          <a:p>
            <a:pPr lvl="0" indent="179388">
              <a:lnSpc>
                <a:spcPct val="90000"/>
              </a:lnSpc>
              <a:spcBef>
                <a:spcPct val="0"/>
              </a:spcBef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 сроком обучения 10 месяцев на базе 11 классов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9560" y="4159544"/>
            <a:ext cx="11404121" cy="26984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курсовой переподготовки:</a:t>
            </a:r>
          </a:p>
          <a:p>
            <a:pPr lvl="0" indent="179388">
              <a:defRPr/>
            </a:pPr>
            <a:r>
              <a:rPr lang="kk-KZ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переподготовка на базе колледжа при </a:t>
            </a: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РГУ</a:t>
            </a: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-№45</a:t>
            </a: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РГУ </a:t>
            </a: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Учреждение-№46, </a:t>
            </a:r>
          </a:p>
          <a:p>
            <a:pPr lvl="0" indent="179388">
              <a:defRPr/>
            </a:pP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РГУ Учреждение-№44.</a:t>
            </a:r>
            <a:endParaRPr lang="kk-KZ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9388">
              <a:defRPr/>
            </a:pPr>
            <a:r>
              <a:rPr lang="kk-KZ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квалификациям: </a:t>
            </a:r>
          </a:p>
          <a:p>
            <a:pPr lvl="0" indent="179388">
              <a:defRPr/>
            </a:pPr>
            <a:r>
              <a:rPr lang="kk-K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 всех наименований</a:t>
            </a:r>
            <a:r>
              <a:rPr lang="kk-K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обучения 10 месяцев на базе ТиПО</a:t>
            </a:r>
          </a:p>
          <a:p>
            <a:pPr lvl="0" indent="179388">
              <a:defRPr/>
            </a:pPr>
            <a:r>
              <a:rPr lang="kk-K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«Швейное производство и моделирование одежды» </a:t>
            </a:r>
          </a:p>
          <a:p>
            <a:pPr lvl="0" indent="179388">
              <a:defRPr/>
            </a:pPr>
            <a:r>
              <a:rPr lang="kk-KZ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обучения 6 месяцев на базе ТиПО</a:t>
            </a:r>
          </a:p>
          <a:p>
            <a:pPr lvl="0" indent="179388">
              <a:defRPr/>
            </a:pPr>
            <a:r>
              <a:rPr lang="kk-KZ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осужденных имеющих </a:t>
            </a:r>
            <a:r>
              <a:rPr lang="kk-KZ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</a:t>
            </a:r>
            <a:r>
              <a:rPr lang="kk-KZ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 по другим квалификациям)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61924"/>
      </p:ext>
    </p:extLst>
  </p:cSld>
  <p:clrMapOvr>
    <a:masterClrMapping/>
  </p:clrMapOvr>
  <p:transition spd="slow" advClick="0">
    <p:comb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>
            <a:spLocks noGrp="1"/>
          </p:cNvSpPr>
          <p:nvPr>
            <p:ph type="title"/>
          </p:nvPr>
        </p:nvSpPr>
        <p:spPr>
          <a:xfrm>
            <a:off x="1682625" y="537916"/>
            <a:ext cx="8973213" cy="931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cap="all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Инженерно-педагогический состав</a:t>
            </a:r>
            <a:r>
              <a:rPr lang="ru-RU" sz="2400" b="1" strike="noStrike" cap="all" spc="-1" dirty="0">
                <a:solidFill>
                  <a:srgbClr val="FF0000"/>
                </a:solidFill>
                <a:latin typeface="Times New Roman"/>
                <a:ea typeface="DejaVu Sans"/>
              </a:rPr>
              <a:t/>
            </a:r>
            <a:br>
              <a:rPr lang="ru-RU" sz="2400" b="1" strike="noStrike" cap="all" spc="-1" dirty="0">
                <a:solidFill>
                  <a:srgbClr val="FF0000"/>
                </a:solidFill>
                <a:latin typeface="Times New Roman"/>
                <a:ea typeface="DejaVu Sans"/>
              </a:rPr>
            </a:b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46015" y="3184075"/>
            <a:ext cx="2636477" cy="1170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5688" y="1444975"/>
            <a:ext cx="2813875" cy="17831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8759" y="4291887"/>
            <a:ext cx="3094545" cy="2173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Педагог-эксперт 4 человека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417048" y="1601694"/>
            <a:ext cx="2923939" cy="1896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ПО </a:t>
            </a: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26464" y="4962288"/>
            <a:ext cx="3005583" cy="16362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 3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3089564" y="2732406"/>
            <a:ext cx="1805941" cy="635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259782" y="2937297"/>
            <a:ext cx="1143411" cy="498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396347" y="3918664"/>
            <a:ext cx="1443432" cy="858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201689" y="3927535"/>
            <a:ext cx="1554044" cy="784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129256" y="4449636"/>
            <a:ext cx="1" cy="348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348501" y="4612904"/>
            <a:ext cx="3289825" cy="1975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человек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84" y="0"/>
            <a:ext cx="1183110" cy="118311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251610" y="1268137"/>
            <a:ext cx="3506935" cy="15358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работники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человек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6074070" y="2835305"/>
            <a:ext cx="7147" cy="298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5089373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FEBEB38-8850-59ED-05F1-4796E1128D4E}"/>
              </a:ext>
            </a:extLst>
          </p:cNvPr>
          <p:cNvCxnSpPr/>
          <p:nvPr/>
        </p:nvCxnSpPr>
        <p:spPr>
          <a:xfrm rot="16200000" flipH="1">
            <a:off x="1429944" y="3659414"/>
            <a:ext cx="5858042" cy="311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E663F03-36E6-8809-BDFC-8B589FF85030}"/>
              </a:ext>
            </a:extLst>
          </p:cNvPr>
          <p:cNvCxnSpPr/>
          <p:nvPr/>
        </p:nvCxnSpPr>
        <p:spPr>
          <a:xfrm rot="16200000" flipH="1">
            <a:off x="5162710" y="3620343"/>
            <a:ext cx="5906168" cy="13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>
            <a:extLst>
              <a:ext uri="{FF2B5EF4-FFF2-40B4-BE49-F238E27FC236}">
                <a16:creationId xmlns:a16="http://schemas.microsoft.com/office/drawing/2014/main" xmlns="" id="{687C6A2F-2C1B-58B3-390C-0C2269064775}"/>
              </a:ext>
            </a:extLst>
          </p:cNvPr>
          <p:cNvGrpSpPr/>
          <p:nvPr/>
        </p:nvGrpSpPr>
        <p:grpSpPr>
          <a:xfrm>
            <a:off x="4126888" y="0"/>
            <a:ext cx="3986407" cy="409075"/>
            <a:chOff x="3637273" y="0"/>
            <a:chExt cx="3785739" cy="409075"/>
          </a:xfrm>
        </p:grpSpPr>
        <p:sp>
          <p:nvSpPr>
            <p:cNvPr id="6" name="Стрелка: шеврон 5">
              <a:extLst>
                <a:ext uri="{FF2B5EF4-FFF2-40B4-BE49-F238E27FC236}">
                  <a16:creationId xmlns:a16="http://schemas.microsoft.com/office/drawing/2014/main" xmlns="" id="{A6F02D51-B8FB-F9E0-9E86-CAACB36CF013}"/>
                </a:ext>
              </a:extLst>
            </p:cNvPr>
            <p:cNvSpPr/>
            <p:nvPr/>
          </p:nvSpPr>
          <p:spPr>
            <a:xfrm>
              <a:off x="3637273" y="0"/>
              <a:ext cx="3785739" cy="40907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шеврон 6">
              <a:extLst>
                <a:ext uri="{FF2B5EF4-FFF2-40B4-BE49-F238E27FC236}">
                  <a16:creationId xmlns:a16="http://schemas.microsoft.com/office/drawing/2014/main" xmlns="" id="{A70211CE-7FA7-2917-7A04-7208FE1BDE68}"/>
                </a:ext>
              </a:extLst>
            </p:cNvPr>
            <p:cNvSpPr txBox="1"/>
            <p:nvPr/>
          </p:nvSpPr>
          <p:spPr>
            <a:xfrm>
              <a:off x="3841811" y="0"/>
              <a:ext cx="3376664" cy="409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  <a:r>
                <a:rPr lang="ru-RU" sz="1400" b="0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14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40632" y="1696452"/>
            <a:ext cx="397042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Подготовка квалифицированных, востребованных на рынке труда специалистов из числа лиц отбывающих наказание в исправительных учреждениях ДУИС по Павлодарской области с целью их дальнейшей ресоциализации в общество после их освобождения.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0473" y="5390148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Получение приложения к лицензии по специальности: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07230100 Швейное производство и моделирование одежды.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95273" y="1356682"/>
            <a:ext cx="3789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Совместно с ДУИС по Павлодарской области внести предложения в КУИС МВД РК о финансировании строительства нового модульного здания колледжа при учреждении №45 КУИС МВД РК взамен демонтированного аварийного здания (или выделение помещения для колледжа).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Оснащение материально- технической базы в колледже при учреждении №45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Оснащение учебно-производственного цеха по специальности «Швейное производство и моделирование одежды» при учреждении №46.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69377" y="6005173"/>
            <a:ext cx="3513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Открытие отделения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учреждении №44 КУИС МВД РК.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239601" y="1089945"/>
            <a:ext cx="37658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Рассмотреть возможность согласования и заключения договоров с ведущими колледжами области об осуществлении стажировки инженерно-педагогических работников с целью обмена опытом.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61158" y="3160915"/>
            <a:ext cx="4130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В целях выполнения Указа Президента РК «О плане действий в области прав человека и верховенства закона» проведение курсовой подготовки и переподготовки специалистов по востребованным на рынке труда специальностям (сварочное дело, швейное производство и моделирование одежды, токарное дело, </a:t>
            </a:r>
            <a:r>
              <a:rPr lang="kk-KZ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слесарное дело (по отраслям и видам),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техническое обслуживание, ремонт и эксплуатация автомобильного транспорта) с целью получения второй профессии на бесплатной основе.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pic>
        <p:nvPicPr>
          <p:cNvPr id="20" name="Рисунок 19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68773" t="57738" r="17843" b="24797"/>
          <a:stretch>
            <a:fillRect/>
          </a:stretch>
        </p:blipFill>
        <p:spPr bwMode="auto">
          <a:xfrm>
            <a:off x="5298141" y="595873"/>
            <a:ext cx="1452283" cy="7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-4"/>
          <p:cNvPicPr/>
          <p:nvPr/>
        </p:nvPicPr>
        <p:blipFill>
          <a:blip r:embed="rId4"/>
          <a:srcRect l="59980" t="25893" r="27802" b="60714"/>
          <a:stretch>
            <a:fillRect/>
          </a:stretch>
        </p:blipFill>
        <p:spPr bwMode="auto">
          <a:xfrm>
            <a:off x="9565896" y="594911"/>
            <a:ext cx="1307753" cy="50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-4"/>
          <p:cNvPicPr/>
          <p:nvPr/>
        </p:nvPicPr>
        <p:blipFill>
          <a:blip r:embed="rId4"/>
          <a:srcRect l="62036" t="75893" r="30088" b="10101"/>
          <a:stretch>
            <a:fillRect/>
          </a:stretch>
        </p:blipFill>
        <p:spPr bwMode="auto">
          <a:xfrm>
            <a:off x="9539634" y="2655065"/>
            <a:ext cx="1146727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43785" t="7143" r="44521" b="74702"/>
          <a:stretch>
            <a:fillRect/>
          </a:stretch>
        </p:blipFill>
        <p:spPr bwMode="auto">
          <a:xfrm>
            <a:off x="1617991" y="678492"/>
            <a:ext cx="1407597" cy="11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-3"/>
          <p:cNvPicPr/>
          <p:nvPr/>
        </p:nvPicPr>
        <p:blipFill>
          <a:blip r:embed="rId5"/>
          <a:srcRect l="51990" t="42559" r="38676" b="42857"/>
          <a:stretch>
            <a:fillRect/>
          </a:stretch>
        </p:blipFill>
        <p:spPr bwMode="auto">
          <a:xfrm>
            <a:off x="1245703" y="4101353"/>
            <a:ext cx="1591625" cy="9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7558" t="24703" r="81903" b="57440"/>
          <a:stretch>
            <a:fillRect/>
          </a:stretch>
        </p:blipFill>
        <p:spPr bwMode="auto">
          <a:xfrm>
            <a:off x="5594659" y="5042647"/>
            <a:ext cx="1438153" cy="9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FEBEB38-8850-59ED-05F1-4796E1128D4E}"/>
              </a:ext>
            </a:extLst>
          </p:cNvPr>
          <p:cNvCxnSpPr/>
          <p:nvPr/>
        </p:nvCxnSpPr>
        <p:spPr>
          <a:xfrm rot="16200000" flipH="1">
            <a:off x="1429944" y="3659414"/>
            <a:ext cx="5858042" cy="311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E663F03-36E6-8809-BDFC-8B589FF85030}"/>
              </a:ext>
            </a:extLst>
          </p:cNvPr>
          <p:cNvCxnSpPr/>
          <p:nvPr/>
        </p:nvCxnSpPr>
        <p:spPr>
          <a:xfrm rot="16200000" flipH="1">
            <a:off x="5042394" y="3644405"/>
            <a:ext cx="5906168" cy="13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87C6A2F-2C1B-58B3-390C-0C2269064775}"/>
              </a:ext>
            </a:extLst>
          </p:cNvPr>
          <p:cNvGrpSpPr/>
          <p:nvPr/>
        </p:nvGrpSpPr>
        <p:grpSpPr>
          <a:xfrm>
            <a:off x="4126888" y="0"/>
            <a:ext cx="3986407" cy="409075"/>
            <a:chOff x="3637273" y="0"/>
            <a:chExt cx="3785739" cy="409075"/>
          </a:xfrm>
        </p:grpSpPr>
        <p:sp>
          <p:nvSpPr>
            <p:cNvPr id="6" name="Стрелка: шеврон 5">
              <a:extLst>
                <a:ext uri="{FF2B5EF4-FFF2-40B4-BE49-F238E27FC236}">
                  <a16:creationId xmlns:a16="http://schemas.microsoft.com/office/drawing/2014/main" xmlns="" id="{A6F02D51-B8FB-F9E0-9E86-CAACB36CF013}"/>
                </a:ext>
              </a:extLst>
            </p:cNvPr>
            <p:cNvSpPr/>
            <p:nvPr/>
          </p:nvSpPr>
          <p:spPr>
            <a:xfrm>
              <a:off x="3637273" y="0"/>
              <a:ext cx="3785739" cy="40907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шеврон 6">
              <a:extLst>
                <a:ext uri="{FF2B5EF4-FFF2-40B4-BE49-F238E27FC236}">
                  <a16:creationId xmlns:a16="http://schemas.microsoft.com/office/drawing/2014/main" xmlns="" id="{A70211CE-7FA7-2917-7A04-7208FE1BDE68}"/>
                </a:ext>
              </a:extLst>
            </p:cNvPr>
            <p:cNvSpPr txBox="1"/>
            <p:nvPr/>
          </p:nvSpPr>
          <p:spPr>
            <a:xfrm>
              <a:off x="3841811" y="0"/>
              <a:ext cx="3376664" cy="409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  <a:r>
                <a:rPr lang="ru-RU" sz="1400" b="0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14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30017" y="2559895"/>
            <a:ext cx="40065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Направлять педагогов колледжа (мастеров производственного обучения, преподавателей) на практико-ориентированные курсы повышения квалификации согласно плана управления образования области и НАО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базе ведущих предприятий.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383741" y="2588530"/>
            <a:ext cx="35769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7.1. В рамках бокового входа в профессию предусмотреть возможность привлечения специалистов с производства (преподавателей специальных дисциплин и мастеров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/о). Согласно плана УОО и НАО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по проведению курсов направить привлеченных специалистов с производства для обучения основам педагогики и психологии.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8151749" y="1440136"/>
            <a:ext cx="38161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7.2. Предусмотреть в бюджете колледжа с 2026 по 2030 годы финансирование для оплаты мастера-наставника от предприятия социального партнера.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pic>
        <p:nvPicPr>
          <p:cNvPr id="33" name="Рисунок 32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69877" t="7143" r="18424" b="75298"/>
          <a:stretch>
            <a:fillRect/>
          </a:stretch>
        </p:blipFill>
        <p:spPr bwMode="auto">
          <a:xfrm>
            <a:off x="9560859" y="551329"/>
            <a:ext cx="1129553" cy="9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8492" t="74107" r="83436" b="8549"/>
          <a:stretch>
            <a:fillRect/>
          </a:stretch>
        </p:blipFill>
        <p:spPr bwMode="auto">
          <a:xfrm>
            <a:off x="1444829" y="1237130"/>
            <a:ext cx="1352160" cy="87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38401" y="3571534"/>
            <a:ext cx="39668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Внедрение технологий искусственного интеллекта в методическую и образовательную деятельность колледжа в целях повышения качества подготовки специалистов, совершенствования методической работы, повышения профессиональных компетенций педагогов и развития практико-ориентированного обучения по рабочим профессиям.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80313" t="6548" r="4696" b="75595"/>
          <a:stretch>
            <a:fillRect/>
          </a:stretch>
        </p:blipFill>
        <p:spPr bwMode="auto">
          <a:xfrm>
            <a:off x="5562045" y="1240221"/>
            <a:ext cx="1185596" cy="72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Искусственный интеллект – Бесплатные иконки: технолог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6928" y="2935726"/>
            <a:ext cx="716783" cy="716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8816" y="972273"/>
            <a:ext cx="115567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колледжа направлена на выполнение целей и задач государственной программы образования и подготовки рабочих кадров при  исправительных учреждениях. Приоритетами развития является качество организации всех процессов: повышение уровня подготовки рабочих кадров, переподготовка и повышение кадров, квалифицированная подготовка, эффективная организация труда членов коллектива, повышение квалификации преподавателей, укрепление и дальнейшее совершенствование материально-технической базы колледжа.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политика колледжа ориентирована на своевременную оценку потребностей региона и подготовку специалистов, способных после освобождения применять полученные знания и успешно адаптироваться в обществе.</a:t>
            </a: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улучшение качества подготовки специалистов, способных после освобождения из мест заключения на основе полученных знаний самореализовываться, самостоятельно, профессионально и грамотно принимать решения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pic>
        <p:nvPicPr>
          <p:cNvPr id="19" name="Рисунок 18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"/>
          <p:cNvPicPr/>
          <p:nvPr/>
        </p:nvPicPr>
        <p:blipFill>
          <a:blip r:embed="rId3"/>
          <a:srcRect l="29758" t="73810" r="54391" b="6547"/>
          <a:stretch>
            <a:fillRect/>
          </a:stretch>
        </p:blipFill>
        <p:spPr bwMode="auto">
          <a:xfrm>
            <a:off x="-1" y="0"/>
            <a:ext cx="12909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BF06EC-6B4F-5AE4-1783-B2182ECF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15" y="3874168"/>
            <a:ext cx="3923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solidFill>
                  <a:srgbClr val="0460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400" dirty="0">
              <a:solidFill>
                <a:srgbClr val="0460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8816" y="917912"/>
            <a:ext cx="115567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Основными задачами реализации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плана развития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2026-2030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 являются: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обеспечение качества образовательных услуг;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соответствие программ требованиям социальных партнёров;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квалификации педагогов;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расширение участия специалистов-практиков;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методической работы на основе цифровых технологий и искусственного интеллекта.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направления позволят укрепить профессиональный потенциал коллектива и обеспечить современный уровень подготовки специалистов.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Колледж осуществляет деятельность на принципах демократичности, аналитической обоснованности управленческих решений и вовлечённости сотрудников в процессы развития. Использование современных технологий, включая ИИ, способствует повышению качества обучения, эффективности управления и соответствию колледжа современным требованиям рынка труда.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6" y="0"/>
            <a:ext cx="1094874" cy="1094874"/>
          </a:xfrm>
          <a:prstGeom prst="rect">
            <a:avLst/>
          </a:prstGeom>
        </p:spPr>
      </p:pic>
      <p:pic>
        <p:nvPicPr>
          <p:cNvPr id="5" name="Рисунок 4" descr="Найти значки для презентаций в хорошем качестве, которые идеально сочетаются друг с другом, бывает нелегко, хотя на просторах интернета их миллиарды!-4"/>
          <p:cNvPicPr/>
          <p:nvPr/>
        </p:nvPicPr>
        <p:blipFill>
          <a:blip r:embed="rId3"/>
          <a:srcRect l="15361" t="11541" r="78332" b="79851"/>
          <a:stretch>
            <a:fillRect/>
          </a:stretch>
        </p:blipFill>
        <p:spPr bwMode="auto">
          <a:xfrm>
            <a:off x="363072" y="629391"/>
            <a:ext cx="1299474" cy="102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6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3602</TotalTime>
  <Words>2081</Words>
  <Application>Microsoft Office PowerPoint</Application>
  <PresentationFormat>Произвольный</PresentationFormat>
  <Paragraphs>245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Дивиденд</vt:lpstr>
      <vt:lpstr>Слайд 1</vt:lpstr>
      <vt:lpstr>Слайд 2</vt:lpstr>
      <vt:lpstr>Слайд 3</vt:lpstr>
      <vt:lpstr>Слайд 4</vt:lpstr>
      <vt:lpstr>Инженерно-педагогический состав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702</cp:revision>
  <cp:lastPrinted>2022-11-29T03:08:11Z</cp:lastPrinted>
  <dcterms:created xsi:type="dcterms:W3CDTF">2022-09-15T09:32:01Z</dcterms:created>
  <dcterms:modified xsi:type="dcterms:W3CDTF">2025-11-20T10:09:20Z</dcterms:modified>
</cp:coreProperties>
</file>